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5" r:id="rId2"/>
    <p:sldId id="257" r:id="rId3"/>
    <p:sldId id="279" r:id="rId4"/>
    <p:sldId id="283" r:id="rId5"/>
    <p:sldId id="265" r:id="rId6"/>
    <p:sldId id="281" r:id="rId7"/>
    <p:sldId id="284" r:id="rId8"/>
    <p:sldId id="282"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CCA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7/2/2025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7/2/2025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7/2/2025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7CE27B6-7472-4951-A578-2D05FA48BFAB}"/>
              </a:ext>
            </a:extLst>
          </p:cNvPr>
          <p:cNvPicPr>
            <a:picLocks noChangeAspect="1"/>
          </p:cNvPicPr>
          <p:nvPr/>
        </p:nvPicPr>
        <p:blipFill>
          <a:blip r:embed="rId2"/>
          <a:stretch>
            <a:fillRect/>
          </a:stretch>
        </p:blipFill>
        <p:spPr>
          <a:xfrm>
            <a:off x="13214" y="0"/>
            <a:ext cx="9130785" cy="686793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0" y="0"/>
            <a:ext cx="9144000" cy="1066800"/>
          </a:xfrm>
          <a:prstGeom prst="rect">
            <a:avLst/>
          </a:prstGeom>
          <a:solidFill>
            <a:schemeClr val="accent3"/>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a:ln>
                  <a:noFill/>
                </a:ln>
                <a:solidFill>
                  <a:schemeClr val="bg1"/>
                </a:solidFill>
                <a:effectLst/>
                <a:uLnTx/>
                <a:uFillTx/>
                <a:latin typeface="+mj-lt"/>
                <a:ea typeface="+mj-ea"/>
                <a:cs typeface="+mj-cs"/>
              </a:rPr>
              <a:t>Early Childhood Development</a:t>
            </a:r>
          </a:p>
          <a:p>
            <a:pPr marL="0" marR="0" lvl="0" indent="0" algn="ctr" defTabSz="914400" rtl="0" eaLnBrk="1" fontAlgn="auto" latinLnBrk="0" hangingPunct="1">
              <a:lnSpc>
                <a:spcPct val="100000"/>
              </a:lnSpc>
              <a:spcBef>
                <a:spcPct val="0"/>
              </a:spcBef>
              <a:spcAft>
                <a:spcPts val="0"/>
              </a:spcAft>
              <a:buClrTx/>
              <a:buSzTx/>
              <a:buFontTx/>
              <a:buNone/>
              <a:tabLst/>
              <a:defRPr/>
            </a:pPr>
            <a:r>
              <a:rPr lang="en-US" sz="2800" b="1" dirty="0">
                <a:solidFill>
                  <a:schemeClr val="bg1"/>
                </a:solidFill>
                <a:latin typeface="+mj-lt"/>
                <a:ea typeface="+mj-ea"/>
                <a:cs typeface="+mj-cs"/>
              </a:rPr>
              <a:t>(ECD)</a:t>
            </a:r>
            <a:endParaRPr kumimoji="0" lang="en-US" sz="2800" b="1" i="0" u="none" strike="noStrike" kern="1200" cap="none" spc="0" normalizeH="0" baseline="0" noProof="0" dirty="0">
              <a:ln>
                <a:noFill/>
              </a:ln>
              <a:solidFill>
                <a:schemeClr val="bg1"/>
              </a:solidFill>
              <a:effectLst/>
              <a:uLnTx/>
              <a:uFillTx/>
              <a:latin typeface="+mj-lt"/>
              <a:ea typeface="+mj-ea"/>
              <a:cs typeface="+mj-cs"/>
            </a:endParaRPr>
          </a:p>
        </p:txBody>
      </p:sp>
      <p:pic>
        <p:nvPicPr>
          <p:cNvPr id="2" name="Picture 1">
            <a:extLst>
              <a:ext uri="{FF2B5EF4-FFF2-40B4-BE49-F238E27FC236}">
                <a16:creationId xmlns:a16="http://schemas.microsoft.com/office/drawing/2014/main" id="{B61240EC-561E-44FA-974A-888EFDAE2293}"/>
              </a:ext>
            </a:extLst>
          </p:cNvPr>
          <p:cNvPicPr>
            <a:picLocks noChangeAspect="1"/>
          </p:cNvPicPr>
          <p:nvPr/>
        </p:nvPicPr>
        <p:blipFill>
          <a:blip r:embed="rId2"/>
          <a:stretch>
            <a:fillRect/>
          </a:stretch>
        </p:blipFill>
        <p:spPr>
          <a:xfrm>
            <a:off x="1790700" y="1404937"/>
            <a:ext cx="5562600" cy="4048125"/>
          </a:xfrm>
          <a:prstGeom prst="rect">
            <a:avLst/>
          </a:prstGeom>
        </p:spPr>
      </p:pic>
    </p:spTree>
    <p:extLst>
      <p:ext uri="{BB962C8B-B14F-4D97-AF65-F5344CB8AC3E}">
        <p14:creationId xmlns:p14="http://schemas.microsoft.com/office/powerpoint/2010/main" val="39006647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486A05-0D6C-437F-9AEB-1F3B1840BE12}"/>
              </a:ext>
            </a:extLst>
          </p:cNvPr>
          <p:cNvSpPr>
            <a:spLocks noGrp="1"/>
          </p:cNvSpPr>
          <p:nvPr>
            <p:ph type="ctrTitle"/>
          </p:nvPr>
        </p:nvSpPr>
        <p:spPr>
          <a:xfrm>
            <a:off x="875212" y="1151165"/>
            <a:ext cx="6858000" cy="841343"/>
          </a:xfrm>
        </p:spPr>
        <p:txBody>
          <a:bodyPr/>
          <a:lstStyle/>
          <a:p>
            <a:pPr algn="l"/>
            <a:r>
              <a:rPr lang="en-US" dirty="0"/>
              <a:t>Learning Objectives</a:t>
            </a:r>
          </a:p>
        </p:txBody>
      </p:sp>
      <p:sp>
        <p:nvSpPr>
          <p:cNvPr id="3" name="Subtitle 2">
            <a:extLst>
              <a:ext uri="{FF2B5EF4-FFF2-40B4-BE49-F238E27FC236}">
                <a16:creationId xmlns:a16="http://schemas.microsoft.com/office/drawing/2014/main" id="{9618E5A9-D880-4513-9075-AC137A595650}"/>
              </a:ext>
            </a:extLst>
          </p:cNvPr>
          <p:cNvSpPr>
            <a:spLocks noGrp="1"/>
          </p:cNvSpPr>
          <p:nvPr>
            <p:ph type="subTitle" idx="1"/>
          </p:nvPr>
        </p:nvSpPr>
        <p:spPr>
          <a:xfrm>
            <a:off x="533221" y="2142124"/>
            <a:ext cx="7088957" cy="3471420"/>
          </a:xfrm>
        </p:spPr>
        <p:txBody>
          <a:bodyPr>
            <a:normAutofit/>
          </a:bodyPr>
          <a:lstStyle/>
          <a:p>
            <a:pPr marL="257175" indent="-257175" algn="l">
              <a:buFont typeface="Arial" panose="020B0604020202020204" pitchFamily="34" charset="0"/>
              <a:buChar char="•"/>
            </a:pPr>
            <a:r>
              <a:rPr lang="en-US" dirty="0"/>
              <a:t>Explain that educating care givers is beyond just giving information</a:t>
            </a:r>
          </a:p>
          <a:p>
            <a:pPr marL="257175" indent="-257175" algn="l">
              <a:buFont typeface="Arial" panose="020B0604020202020204" pitchFamily="34" charset="0"/>
              <a:buChar char="•"/>
            </a:pPr>
            <a:r>
              <a:rPr lang="en-US" dirty="0"/>
              <a:t>Will have improved skills on counselling</a:t>
            </a:r>
          </a:p>
          <a:p>
            <a:pPr marL="257175" indent="-257175" algn="l">
              <a:buFont typeface="Arial" panose="020B0604020202020204" pitchFamily="34" charset="0"/>
              <a:buChar char="•"/>
            </a:pPr>
            <a:r>
              <a:rPr lang="en-US" dirty="0"/>
              <a:t>Will be able to practice using the ABC of counseling</a:t>
            </a:r>
          </a:p>
          <a:p>
            <a:endParaRPr lang="en-US" sz="1950" dirty="0"/>
          </a:p>
        </p:txBody>
      </p:sp>
    </p:spTree>
    <p:extLst>
      <p:ext uri="{BB962C8B-B14F-4D97-AF65-F5344CB8AC3E}">
        <p14:creationId xmlns:p14="http://schemas.microsoft.com/office/powerpoint/2010/main" val="39291478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CAA23C-1817-469C-906B-F234A3D930EF}"/>
              </a:ext>
            </a:extLst>
          </p:cNvPr>
          <p:cNvSpPr>
            <a:spLocks noGrp="1"/>
          </p:cNvSpPr>
          <p:nvPr>
            <p:ph type="title"/>
          </p:nvPr>
        </p:nvSpPr>
        <p:spPr>
          <a:xfrm>
            <a:off x="457200" y="556419"/>
            <a:ext cx="8229600" cy="563562"/>
          </a:xfrm>
        </p:spPr>
        <p:txBody>
          <a:bodyPr>
            <a:normAutofit/>
          </a:bodyPr>
          <a:lstStyle/>
          <a:p>
            <a:r>
              <a:rPr lang="en-US" sz="2800" b="1" dirty="0"/>
              <a:t>Activity </a:t>
            </a:r>
          </a:p>
        </p:txBody>
      </p:sp>
      <p:sp>
        <p:nvSpPr>
          <p:cNvPr id="3" name="Content Placeholder 2">
            <a:extLst>
              <a:ext uri="{FF2B5EF4-FFF2-40B4-BE49-F238E27FC236}">
                <a16:creationId xmlns:a16="http://schemas.microsoft.com/office/drawing/2014/main" id="{857FC79F-4F0B-43E0-8DA4-949B6804F39B}"/>
              </a:ext>
            </a:extLst>
          </p:cNvPr>
          <p:cNvSpPr>
            <a:spLocks noGrp="1"/>
          </p:cNvSpPr>
          <p:nvPr>
            <p:ph idx="1"/>
          </p:nvPr>
        </p:nvSpPr>
        <p:spPr>
          <a:xfrm>
            <a:off x="628650" y="838200"/>
            <a:ext cx="7886700" cy="5745162"/>
          </a:xfrm>
        </p:spPr>
        <p:txBody>
          <a:bodyPr>
            <a:normAutofit fontScale="62500" lnSpcReduction="20000"/>
          </a:bodyPr>
          <a:lstStyle/>
          <a:p>
            <a:pPr lvl="0" algn="just">
              <a:lnSpc>
                <a:spcPct val="170000"/>
              </a:lnSpc>
            </a:pPr>
            <a:endParaRPr lang="en-US" sz="3800" dirty="0"/>
          </a:p>
          <a:p>
            <a:pPr lvl="0" algn="just">
              <a:lnSpc>
                <a:spcPct val="170000"/>
              </a:lnSpc>
            </a:pPr>
            <a:r>
              <a:rPr lang="en-US" sz="3800" dirty="0"/>
              <a:t>Identify traditional/local games that parents/caregivers can involve their children of different ages conception: </a:t>
            </a:r>
          </a:p>
          <a:p>
            <a:pPr lvl="1" algn="just">
              <a:lnSpc>
                <a:spcPct val="170000"/>
              </a:lnSpc>
            </a:pPr>
            <a:r>
              <a:rPr lang="en-US" sz="3800" dirty="0"/>
              <a:t>Birth – 1 year</a:t>
            </a:r>
          </a:p>
          <a:p>
            <a:pPr lvl="1" algn="just">
              <a:lnSpc>
                <a:spcPct val="170000"/>
              </a:lnSpc>
            </a:pPr>
            <a:r>
              <a:rPr lang="en-US" sz="3800" dirty="0"/>
              <a:t>1 year - 3 years </a:t>
            </a:r>
          </a:p>
          <a:p>
            <a:pPr lvl="1" algn="just">
              <a:lnSpc>
                <a:spcPct val="170000"/>
              </a:lnSpc>
            </a:pPr>
            <a:r>
              <a:rPr lang="en-US" sz="3800" dirty="0"/>
              <a:t>4-6 years</a:t>
            </a:r>
          </a:p>
          <a:p>
            <a:pPr lvl="1" algn="just">
              <a:lnSpc>
                <a:spcPct val="170000"/>
              </a:lnSpc>
            </a:pPr>
            <a:r>
              <a:rPr lang="en-US" sz="3800" dirty="0"/>
              <a:t>7-8 years </a:t>
            </a:r>
          </a:p>
          <a:p>
            <a:pPr lvl="0" algn="just">
              <a:lnSpc>
                <a:spcPct val="170000"/>
              </a:lnSpc>
            </a:pPr>
            <a:r>
              <a:rPr lang="en-US" sz="3800" dirty="0"/>
              <a:t>Identify traditional children songs/rhymes and at the end of the training catalogue them for community use.</a:t>
            </a:r>
          </a:p>
          <a:p>
            <a:endParaRPr lang="en-US" dirty="0"/>
          </a:p>
        </p:txBody>
      </p:sp>
    </p:spTree>
    <p:extLst>
      <p:ext uri="{BB962C8B-B14F-4D97-AF65-F5344CB8AC3E}">
        <p14:creationId xmlns:p14="http://schemas.microsoft.com/office/powerpoint/2010/main" val="717872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E66147-49E7-43E3-8E8B-43C284EB6119}"/>
              </a:ext>
            </a:extLst>
          </p:cNvPr>
          <p:cNvSpPr>
            <a:spLocks noGrp="1"/>
          </p:cNvSpPr>
          <p:nvPr>
            <p:ph type="title"/>
          </p:nvPr>
        </p:nvSpPr>
        <p:spPr>
          <a:xfrm>
            <a:off x="628650" y="234751"/>
            <a:ext cx="7886700" cy="755849"/>
          </a:xfrm>
        </p:spPr>
        <p:txBody>
          <a:bodyPr>
            <a:normAutofit/>
          </a:bodyPr>
          <a:lstStyle/>
          <a:p>
            <a:r>
              <a:rPr lang="en-US" sz="2800" b="1" dirty="0"/>
              <a:t>Activity </a:t>
            </a:r>
          </a:p>
        </p:txBody>
      </p:sp>
      <p:sp>
        <p:nvSpPr>
          <p:cNvPr id="3" name="Content Placeholder 2">
            <a:extLst>
              <a:ext uri="{FF2B5EF4-FFF2-40B4-BE49-F238E27FC236}">
                <a16:creationId xmlns:a16="http://schemas.microsoft.com/office/drawing/2014/main" id="{888D9E65-D0F8-49E2-9E49-80905B8D785C}"/>
              </a:ext>
            </a:extLst>
          </p:cNvPr>
          <p:cNvSpPr>
            <a:spLocks noGrp="1"/>
          </p:cNvSpPr>
          <p:nvPr>
            <p:ph idx="1"/>
          </p:nvPr>
        </p:nvSpPr>
        <p:spPr>
          <a:xfrm>
            <a:off x="457200" y="1166018"/>
            <a:ext cx="8229600" cy="4525963"/>
          </a:xfrm>
        </p:spPr>
        <p:txBody>
          <a:bodyPr>
            <a:noAutofit/>
          </a:bodyPr>
          <a:lstStyle/>
          <a:p>
            <a:pPr algn="just"/>
            <a:r>
              <a:rPr lang="en-US" sz="2800" b="1" dirty="0"/>
              <a:t>Role play</a:t>
            </a:r>
            <a:r>
              <a:rPr lang="en-US" sz="2800" dirty="0"/>
              <a:t>: Divide participants in groups of 5s and ask them come up with plays/games and explain which domain of child development ( Cognitive, motor, social and emotional and language competencies) is the play promoting. </a:t>
            </a:r>
          </a:p>
          <a:p>
            <a:pPr algn="just"/>
            <a:endParaRPr lang="en-US" sz="2800" dirty="0"/>
          </a:p>
          <a:p>
            <a:pPr algn="just"/>
            <a:r>
              <a:rPr lang="en-US" sz="2800" dirty="0"/>
              <a:t>(The aim of this role play is to  show parents that child different domains need to be promoted in different ways because all the developmental domains are intertwined  because one cannot function well without the other)</a:t>
            </a:r>
          </a:p>
        </p:txBody>
      </p:sp>
    </p:spTree>
    <p:extLst>
      <p:ext uri="{BB962C8B-B14F-4D97-AF65-F5344CB8AC3E}">
        <p14:creationId xmlns:p14="http://schemas.microsoft.com/office/powerpoint/2010/main" val="20502432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C60C-B039-483E-A5CD-B7A26949A0EF}"/>
              </a:ext>
            </a:extLst>
          </p:cNvPr>
          <p:cNvSpPr>
            <a:spLocks noGrp="1"/>
          </p:cNvSpPr>
          <p:nvPr>
            <p:ph type="title"/>
          </p:nvPr>
        </p:nvSpPr>
        <p:spPr>
          <a:xfrm>
            <a:off x="621616" y="228600"/>
            <a:ext cx="7886700" cy="994172"/>
          </a:xfrm>
        </p:spPr>
        <p:txBody>
          <a:bodyPr>
            <a:normAutofit/>
          </a:bodyPr>
          <a:lstStyle/>
          <a:p>
            <a:r>
              <a:rPr lang="en-US" sz="2800" b="1" dirty="0"/>
              <a:t>Key Messages</a:t>
            </a:r>
          </a:p>
        </p:txBody>
      </p:sp>
      <p:sp>
        <p:nvSpPr>
          <p:cNvPr id="3" name="Content Placeholder 2">
            <a:extLst>
              <a:ext uri="{FF2B5EF4-FFF2-40B4-BE49-F238E27FC236}">
                <a16:creationId xmlns:a16="http://schemas.microsoft.com/office/drawing/2014/main" id="{970DE3E7-AEC4-4DD0-9EB8-2D80339A012C}"/>
              </a:ext>
            </a:extLst>
          </p:cNvPr>
          <p:cNvSpPr>
            <a:spLocks noGrp="1"/>
          </p:cNvSpPr>
          <p:nvPr>
            <p:ph idx="1"/>
          </p:nvPr>
        </p:nvSpPr>
        <p:spPr>
          <a:xfrm>
            <a:off x="628650" y="1222772"/>
            <a:ext cx="7886700" cy="5406628"/>
          </a:xfrm>
        </p:spPr>
        <p:txBody>
          <a:bodyPr>
            <a:normAutofit fontScale="70000" lnSpcReduction="20000"/>
          </a:bodyPr>
          <a:lstStyle/>
          <a:p>
            <a:pPr algn="just"/>
            <a:r>
              <a:rPr lang="en-US" dirty="0"/>
              <a:t>The new born </a:t>
            </a:r>
            <a:r>
              <a:rPr lang="en-US" b="1" dirty="0"/>
              <a:t>brain develops </a:t>
            </a:r>
            <a:r>
              <a:rPr lang="en-US" dirty="0"/>
              <a:t>at a fast rate. </a:t>
            </a:r>
          </a:p>
          <a:p>
            <a:pPr algn="just"/>
            <a:endParaRPr lang="en-US" dirty="0"/>
          </a:p>
          <a:p>
            <a:pPr algn="just"/>
            <a:r>
              <a:rPr lang="en-US" dirty="0"/>
              <a:t>Brain development is directly influenced by the quality of relationships and how s/he is cared in terms of body contact warm and loving care and </a:t>
            </a:r>
            <a:r>
              <a:rPr lang="en-US" b="1" dirty="0"/>
              <a:t>stimulation of the senses- </a:t>
            </a:r>
            <a:r>
              <a:rPr lang="en-US" dirty="0"/>
              <a:t>make child hear sounds, see </a:t>
            </a:r>
            <a:r>
              <a:rPr lang="en-US" dirty="0" err="1"/>
              <a:t>colours</a:t>
            </a:r>
            <a:r>
              <a:rPr lang="en-US" dirty="0"/>
              <a:t> etc.</a:t>
            </a:r>
          </a:p>
          <a:p>
            <a:pPr algn="just"/>
            <a:endParaRPr lang="en-US" dirty="0"/>
          </a:p>
          <a:p>
            <a:pPr algn="just"/>
            <a:r>
              <a:rPr lang="en-US" dirty="0"/>
              <a:t>Children need proper </a:t>
            </a:r>
            <a:r>
              <a:rPr lang="en-US" b="1" dirty="0"/>
              <a:t>nutrition, good health, positive parenting </a:t>
            </a:r>
            <a:r>
              <a:rPr lang="en-US" dirty="0"/>
              <a:t>through stimulation for sensory experiences and </a:t>
            </a:r>
            <a:r>
              <a:rPr lang="en-US" b="1" dirty="0"/>
              <a:t>protection</a:t>
            </a:r>
            <a:r>
              <a:rPr lang="en-US" dirty="0"/>
              <a:t> from abuse, neglect and toxins for the brain to develop healthily. </a:t>
            </a:r>
          </a:p>
          <a:p>
            <a:pPr algn="just"/>
            <a:endParaRPr lang="en-US" dirty="0"/>
          </a:p>
          <a:p>
            <a:pPr lvl="0" algn="just"/>
            <a:r>
              <a:rPr lang="en-US" b="1" dirty="0"/>
              <a:t>Sensitive and critical periods </a:t>
            </a:r>
            <a:r>
              <a:rPr lang="en-US" dirty="0"/>
              <a:t>of development impact lifelong development and achievements.</a:t>
            </a:r>
          </a:p>
          <a:p>
            <a:pPr lvl="0" algn="just"/>
            <a:endParaRPr lang="en-US" dirty="0"/>
          </a:p>
          <a:p>
            <a:pPr lvl="0" algn="just"/>
            <a:r>
              <a:rPr lang="en-US" dirty="0"/>
              <a:t>Young children need lots of </a:t>
            </a:r>
            <a:r>
              <a:rPr lang="en-US" b="1" dirty="0"/>
              <a:t>quality interactions </a:t>
            </a:r>
            <a:r>
              <a:rPr lang="en-US" dirty="0"/>
              <a:t>to build connections in their brains for learning and healthy development. </a:t>
            </a:r>
          </a:p>
          <a:p>
            <a:endParaRPr lang="en-US" dirty="0"/>
          </a:p>
        </p:txBody>
      </p:sp>
    </p:spTree>
    <p:extLst>
      <p:ext uri="{BB962C8B-B14F-4D97-AF65-F5344CB8AC3E}">
        <p14:creationId xmlns:p14="http://schemas.microsoft.com/office/powerpoint/2010/main" val="26484082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C60C-B039-483E-A5CD-B7A26949A0EF}"/>
              </a:ext>
            </a:extLst>
          </p:cNvPr>
          <p:cNvSpPr>
            <a:spLocks noGrp="1"/>
          </p:cNvSpPr>
          <p:nvPr>
            <p:ph type="title"/>
          </p:nvPr>
        </p:nvSpPr>
        <p:spPr>
          <a:xfrm>
            <a:off x="762000" y="152400"/>
            <a:ext cx="7886700" cy="994172"/>
          </a:xfrm>
        </p:spPr>
        <p:txBody>
          <a:bodyPr>
            <a:normAutofit/>
          </a:bodyPr>
          <a:lstStyle/>
          <a:p>
            <a:r>
              <a:rPr lang="en-US" sz="2800" b="1" dirty="0"/>
              <a:t>Key Messages</a:t>
            </a:r>
          </a:p>
        </p:txBody>
      </p:sp>
      <p:sp>
        <p:nvSpPr>
          <p:cNvPr id="3" name="Content Placeholder 2">
            <a:extLst>
              <a:ext uri="{FF2B5EF4-FFF2-40B4-BE49-F238E27FC236}">
                <a16:creationId xmlns:a16="http://schemas.microsoft.com/office/drawing/2014/main" id="{970DE3E7-AEC4-4DD0-9EB8-2D80339A012C}"/>
              </a:ext>
            </a:extLst>
          </p:cNvPr>
          <p:cNvSpPr>
            <a:spLocks noGrp="1"/>
          </p:cNvSpPr>
          <p:nvPr>
            <p:ph idx="1"/>
          </p:nvPr>
        </p:nvSpPr>
        <p:spPr>
          <a:xfrm>
            <a:off x="304800" y="1219200"/>
            <a:ext cx="8458200" cy="5105400"/>
          </a:xfrm>
        </p:spPr>
        <p:txBody>
          <a:bodyPr>
            <a:normAutofit/>
          </a:bodyPr>
          <a:lstStyle/>
          <a:p>
            <a:pPr lvl="0" algn="just"/>
            <a:r>
              <a:rPr lang="en-US" dirty="0"/>
              <a:t>Healthy environment that stimulate all the senses through singing, story-telling, reading, playing, smelling, tasting, listening, touching, interacting with adults and other children build a healthy brain.</a:t>
            </a:r>
          </a:p>
          <a:p>
            <a:pPr lvl="0" algn="just"/>
            <a:endParaRPr lang="en-US" dirty="0"/>
          </a:p>
          <a:p>
            <a:pPr lvl="0"/>
            <a:endParaRPr lang="en-US" dirty="0"/>
          </a:p>
          <a:p>
            <a:endParaRPr lang="en-US" dirty="0"/>
          </a:p>
        </p:txBody>
      </p:sp>
    </p:spTree>
    <p:extLst>
      <p:ext uri="{BB962C8B-B14F-4D97-AF65-F5344CB8AC3E}">
        <p14:creationId xmlns:p14="http://schemas.microsoft.com/office/powerpoint/2010/main" val="2386003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3EC60C-B039-483E-A5CD-B7A26949A0EF}"/>
              </a:ext>
            </a:extLst>
          </p:cNvPr>
          <p:cNvSpPr>
            <a:spLocks noGrp="1"/>
          </p:cNvSpPr>
          <p:nvPr>
            <p:ph type="title"/>
          </p:nvPr>
        </p:nvSpPr>
        <p:spPr>
          <a:xfrm>
            <a:off x="762000" y="152400"/>
            <a:ext cx="7886700" cy="994172"/>
          </a:xfrm>
        </p:spPr>
        <p:txBody>
          <a:bodyPr>
            <a:normAutofit/>
          </a:bodyPr>
          <a:lstStyle/>
          <a:p>
            <a:r>
              <a:rPr lang="en-US" sz="2800" b="1" dirty="0"/>
              <a:t>Key Messages</a:t>
            </a:r>
          </a:p>
        </p:txBody>
      </p:sp>
      <p:sp>
        <p:nvSpPr>
          <p:cNvPr id="3" name="Content Placeholder 2">
            <a:extLst>
              <a:ext uri="{FF2B5EF4-FFF2-40B4-BE49-F238E27FC236}">
                <a16:creationId xmlns:a16="http://schemas.microsoft.com/office/drawing/2014/main" id="{970DE3E7-AEC4-4DD0-9EB8-2D80339A012C}"/>
              </a:ext>
            </a:extLst>
          </p:cNvPr>
          <p:cNvSpPr>
            <a:spLocks noGrp="1"/>
          </p:cNvSpPr>
          <p:nvPr>
            <p:ph idx="1"/>
          </p:nvPr>
        </p:nvSpPr>
        <p:spPr>
          <a:xfrm>
            <a:off x="628650" y="1146572"/>
            <a:ext cx="7886700" cy="5101828"/>
          </a:xfrm>
        </p:spPr>
        <p:txBody>
          <a:bodyPr>
            <a:normAutofit fontScale="77500" lnSpcReduction="20000"/>
          </a:bodyPr>
          <a:lstStyle/>
          <a:p>
            <a:pPr algn="just"/>
            <a:r>
              <a:rPr lang="en-US" dirty="0"/>
              <a:t>Talk to the child during breastfeeding, feeding while having eye contact.</a:t>
            </a:r>
          </a:p>
          <a:p>
            <a:pPr algn="just"/>
            <a:endParaRPr lang="en-US" dirty="0"/>
          </a:p>
          <a:p>
            <a:pPr lvl="0" algn="just"/>
            <a:r>
              <a:rPr lang="en-US" dirty="0"/>
              <a:t>Talk to the child every day by repeating and adding other words, tell stories to the child to help simulated the brain. </a:t>
            </a:r>
          </a:p>
          <a:p>
            <a:pPr lvl="0" algn="just"/>
            <a:endParaRPr lang="en-US" dirty="0"/>
          </a:p>
          <a:p>
            <a:pPr lvl="0" algn="just"/>
            <a:r>
              <a:rPr lang="en-US" dirty="0"/>
              <a:t>Take time to have some contact and affective moments with the child while looking into his eyes- laughing and making the child to smile/laugh.</a:t>
            </a:r>
          </a:p>
          <a:p>
            <a:pPr lvl="0" algn="just"/>
            <a:endParaRPr lang="en-US" dirty="0"/>
          </a:p>
          <a:p>
            <a:pPr lvl="0" algn="just"/>
            <a:r>
              <a:rPr lang="en-US" dirty="0"/>
              <a:t>Every day a parent should have some interaction at least 30 minutes per day with the child- doing something together that will make the child </a:t>
            </a:r>
            <a:r>
              <a:rPr lang="en-US"/>
              <a:t>feel happy.</a:t>
            </a:r>
            <a:endParaRPr lang="en-US" dirty="0"/>
          </a:p>
          <a:p>
            <a:endParaRPr lang="en-US" dirty="0"/>
          </a:p>
        </p:txBody>
      </p:sp>
    </p:spTree>
    <p:extLst>
      <p:ext uri="{BB962C8B-B14F-4D97-AF65-F5344CB8AC3E}">
        <p14:creationId xmlns:p14="http://schemas.microsoft.com/office/powerpoint/2010/main" val="288857088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TM03457491[[fn=Metropolitan]]</Template>
  <TotalTime>590</TotalTime>
  <Words>410</Words>
  <Application>Microsoft Office PowerPoint</Application>
  <PresentationFormat>On-screen Show (4:3)</PresentationFormat>
  <Paragraphs>39</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Calibri</vt:lpstr>
      <vt:lpstr>Office Theme</vt:lpstr>
      <vt:lpstr>PowerPoint Presentation</vt:lpstr>
      <vt:lpstr>PowerPoint Presentation</vt:lpstr>
      <vt:lpstr>Learning Objectives</vt:lpstr>
      <vt:lpstr>Activity </vt:lpstr>
      <vt:lpstr>Activity </vt:lpstr>
      <vt:lpstr>Key Messages</vt:lpstr>
      <vt:lpstr>Key Messages</vt:lpstr>
      <vt:lpstr>Key Messages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Pakistan Maternal Nutrition Strategy</dc:title>
  <dc:creator>Mak Printing Solution</dc:creator>
  <cp:lastModifiedBy>DELL</cp:lastModifiedBy>
  <cp:revision>22</cp:revision>
  <dcterms:created xsi:type="dcterms:W3CDTF">2006-08-16T00:00:00Z</dcterms:created>
  <dcterms:modified xsi:type="dcterms:W3CDTF">2025-07-02T05:05:27Z</dcterms:modified>
</cp:coreProperties>
</file>